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80" r:id="rId7"/>
    <p:sldId id="265" r:id="rId8"/>
    <p:sldId id="269" r:id="rId9"/>
    <p:sldId id="263" r:id="rId10"/>
    <p:sldId id="275" r:id="rId11"/>
    <p:sldId id="276" r:id="rId12"/>
    <p:sldId id="274" r:id="rId13"/>
    <p:sldId id="277" r:id="rId14"/>
    <p:sldId id="281" r:id="rId15"/>
    <p:sldId id="279" r:id="rId16"/>
    <p:sldId id="284" r:id="rId17"/>
    <p:sldId id="278" r:id="rId18"/>
    <p:sldId id="286" r:id="rId19"/>
    <p:sldId id="287" r:id="rId20"/>
    <p:sldId id="290" r:id="rId21"/>
    <p:sldId id="291" r:id="rId22"/>
    <p:sldId id="288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cher, Melissa A CTR USN COMNAVDIST WASH DC (USA)" initials="HMACUCWD(" lastIdx="1" clrIdx="0">
    <p:extLst>
      <p:ext uri="{19B8F6BF-5375-455C-9EA6-DF929625EA0E}">
        <p15:presenceInfo xmlns:p15="http://schemas.microsoft.com/office/powerpoint/2012/main" userId="S-1-5-21-1801674531-2146617017-725345543-2532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2BF"/>
    <a:srgbClr val="4094D2"/>
    <a:srgbClr val="3E93D5"/>
    <a:srgbClr val="2F8FCC"/>
    <a:srgbClr val="3F93D3"/>
    <a:srgbClr val="F0FFFF"/>
    <a:srgbClr val="D2EBEE"/>
    <a:srgbClr val="5A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7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0:55:17.41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1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0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30CF-153B-43E4-8536-ABC744BD078D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8F46-A2E7-4AB7-9EE3-4351481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ALP.HQ@navy.mi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5822" y="1164435"/>
            <a:ext cx="9495741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CALP Tips:</a:t>
            </a:r>
          </a:p>
          <a:p>
            <a:pPr algn="ctr"/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to find the right forms</a:t>
            </a:r>
          </a:p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Tips on how the forms should be filled in</a:t>
            </a:r>
          </a:p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else you may need</a:t>
            </a:r>
          </a:p>
        </p:txBody>
      </p:sp>
    </p:spTree>
    <p:extLst>
      <p:ext uri="{BB962C8B-B14F-4D97-AF65-F5344CB8AC3E}">
        <p14:creationId xmlns:p14="http://schemas.microsoft.com/office/powerpoint/2010/main" val="134028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" y="648045"/>
            <a:ext cx="485211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47" y="686492"/>
            <a:ext cx="4951413" cy="1599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 Same Side Corner Rectangle 4"/>
          <p:cNvSpPr/>
          <p:nvPr/>
        </p:nvSpPr>
        <p:spPr>
          <a:xfrm>
            <a:off x="893627" y="2786034"/>
            <a:ext cx="10817360" cy="377732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only approves NAVY CALP requests. All other references must be removed.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only use the facilities where you have valid official business, no extra facilities will be approved.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“use” information should go in block 4. purpose of use, not in block 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89200" y="1300480"/>
            <a:ext cx="2804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25920" y="1605280"/>
            <a:ext cx="3647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8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" y="2883036"/>
            <a:ext cx="117348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Avoid accidently adding “extra” or “just-in-case” uses. </a:t>
            </a:r>
          </a:p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Excess verbiage may not appear in block 4.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this example “j… and o....” must be removed. “Other” or “additional” uses are not approved. 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Feel free to clarify approved uses with the Contracting Officer’s Representative (COR). 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0261" y="499621"/>
            <a:ext cx="7613297" cy="1970202"/>
            <a:chOff x="69548" y="0"/>
            <a:chExt cx="12002103" cy="3391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8" y="0"/>
              <a:ext cx="12002103" cy="3391004"/>
            </a:xfrm>
            <a:prstGeom prst="rect">
              <a:avLst/>
            </a:prstGeom>
            <a:ln w="28575">
              <a:solidFill>
                <a:srgbClr val="C00000"/>
              </a:solidFill>
            </a:ln>
            <a:effectLst>
              <a:softEdge rad="1524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310880" y="2427022"/>
              <a:ext cx="3627120" cy="416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COR name and contact information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23840" y="1625600"/>
              <a:ext cx="6299200" cy="4958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73760" y="2265680"/>
              <a:ext cx="5313680" cy="304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63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1" y="557530"/>
            <a:ext cx="11578789" cy="239903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5821680" y="1371600"/>
            <a:ext cx="995680" cy="1097280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318570" y="3282950"/>
            <a:ext cx="11578789" cy="324993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leave any blanks. If the answer is “0” then “0” should be entered in the block.</a:t>
            </a:r>
          </a:p>
        </p:txBody>
      </p:sp>
    </p:spTree>
    <p:extLst>
      <p:ext uri="{BB962C8B-B14F-4D97-AF65-F5344CB8AC3E}">
        <p14:creationId xmlns:p14="http://schemas.microsoft.com/office/powerpoint/2010/main" val="49751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9" y="0"/>
            <a:ext cx="12228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0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33680" y="467360"/>
            <a:ext cx="11704320" cy="586232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insurance company should fill out the 2400. Corrections can only be made by the insurance company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5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2" y="676166"/>
            <a:ext cx="6716675" cy="2566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9107" y="3787142"/>
            <a:ext cx="100287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insurance company indicates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provider, there must be a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providers list included with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404676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block 5 is used…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1a and 1c should be filled in as well as Blocks 2a, b and 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liability limits will be separate in this block.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easy, but is often incomplete.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 6:  Single limit liability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for single limit use only.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dollar amount in this block should show at least the minimum combined coverages.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amount can be sub-limited to a minimum of 100k per passenger but it must come from the combined total.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1837" y="468986"/>
            <a:ext cx="11151476" cy="100850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blocks should be used.</a:t>
            </a:r>
          </a:p>
        </p:txBody>
      </p:sp>
    </p:spTree>
    <p:extLst>
      <p:ext uri="{BB962C8B-B14F-4D97-AF65-F5344CB8AC3E}">
        <p14:creationId xmlns:p14="http://schemas.microsoft.com/office/powerpoint/2010/main" val="373062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600" cy="6743382"/>
          </a:xfrm>
          <a:prstGeom prst="rect">
            <a:avLst/>
          </a:prstGeom>
          <a:solidFill>
            <a:srgbClr val="5A9BD5"/>
          </a:solidFill>
        </p:spPr>
      </p:pic>
      <p:sp>
        <p:nvSpPr>
          <p:cNvPr id="4" name="Oval 3"/>
          <p:cNvSpPr/>
          <p:nvPr/>
        </p:nvSpPr>
        <p:spPr>
          <a:xfrm>
            <a:off x="8382000" y="2021840"/>
            <a:ext cx="3271520" cy="445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Privately owned general aviation flights weighing less than 12,500 lbs. </a:t>
            </a:r>
          </a:p>
        </p:txBody>
      </p:sp>
    </p:spTree>
    <p:extLst>
      <p:ext uri="{BB962C8B-B14F-4D97-AF65-F5344CB8AC3E}">
        <p14:creationId xmlns:p14="http://schemas.microsoft.com/office/powerpoint/2010/main" val="46302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72160" y="254000"/>
            <a:ext cx="10637520" cy="1656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/>
              <a:t>Cargo flights and aircraft being flight-tested ferrying no passengers are required to carry a minimum insurance amount of 1 million for bodily injury (minimum of 100,000 per person, so the amount can be larger if required) and a minimum of 1 million for property damage.</a:t>
            </a:r>
          </a:p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772160" y="2080260"/>
            <a:ext cx="10637520" cy="23469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Privately owned commercially-operated aircraft used for passenger carrying </a:t>
            </a:r>
            <a:r>
              <a:rPr lang="en-US" sz="2000" i="1" dirty="0"/>
              <a:t>and</a:t>
            </a:r>
            <a:r>
              <a:rPr lang="en-US" sz="2000" dirty="0"/>
              <a:t> privately owned non-commercially-operated aircraft of 12,500 pounds or more certified maximum gross takeoff weight will be insured for: the minimum insurance amount of 1 million for bodily injury (minimum of 100,000 per person, so the amount can be larger if required) and a minimum of 1 million for property damage plus passenger liability of at least 100,000 per person (based on passenger seats). * A discount may apply. The next slide explains the discount.</a:t>
            </a:r>
          </a:p>
          <a:p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72160" y="4597400"/>
            <a:ext cx="10637520" cy="1930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Privately owned non-commercially-operated aircraft of less than 12,500 pounds will be insured for: the minimum insurance amount of 500,000 for bodily injury (minimum of 100,000 per person, so the amount can be larger if required) and a minimum of 500,000 for property damage plus passenger liability of at least 100,000 per person (based on passenger seats). </a:t>
            </a:r>
          </a:p>
        </p:txBody>
      </p:sp>
    </p:spTree>
    <p:extLst>
      <p:ext uri="{BB962C8B-B14F-4D97-AF65-F5344CB8AC3E}">
        <p14:creationId xmlns:p14="http://schemas.microsoft.com/office/powerpoint/2010/main" val="161788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9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4522" y="2205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3849" y="635945"/>
            <a:ext cx="6021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 2402</a:t>
            </a:r>
          </a:p>
        </p:txBody>
      </p:sp>
      <p:sp>
        <p:nvSpPr>
          <p:cNvPr id="6" name="Rectangle 5"/>
          <p:cNvSpPr/>
          <p:nvPr/>
        </p:nvSpPr>
        <p:spPr>
          <a:xfrm>
            <a:off x="-6072475" y="3002507"/>
            <a:ext cx="18601120" cy="348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</a:p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Harmless</a:t>
            </a:r>
          </a:p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b="5589"/>
          <a:stretch/>
        </p:blipFill>
        <p:spPr>
          <a:xfrm>
            <a:off x="6059606" y="2322562"/>
            <a:ext cx="6132394" cy="45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275" y="1187669"/>
            <a:ext cx="10583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most current forms. The site for official DOD forms is: </a:t>
            </a:r>
          </a:p>
          <a:p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https://www.esd.whs.mil/directives/forms/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3251200"/>
            <a:ext cx="4977269" cy="2824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8160" y="4735205"/>
                <a:ext cx="23164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sz="3600" dirty="0">
                  <a:latin typeface="Bodoni MT Black" panose="02070A030806060202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160" y="4735205"/>
                <a:ext cx="231648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5"/>
          <p:cNvSpPr/>
          <p:nvPr/>
        </p:nvSpPr>
        <p:spPr>
          <a:xfrm>
            <a:off x="6312512" y="3251200"/>
            <a:ext cx="5059680" cy="157812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this batch of forms</a:t>
            </a:r>
          </a:p>
        </p:txBody>
      </p:sp>
    </p:spTree>
    <p:extLst>
      <p:ext uri="{BB962C8B-B14F-4D97-AF65-F5344CB8AC3E}">
        <p14:creationId xmlns:p14="http://schemas.microsoft.com/office/powerpoint/2010/main" val="392395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248" y="3073818"/>
            <a:ext cx="115088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Sometimes, that power is inherent, as with Corporate Officers: President, Vice President, Treasurer,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Corporate Secretary, Chief Executive Officer, Chief Financial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Officer or Chief Operations Officer.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48" y="315310"/>
            <a:ext cx="11508828" cy="268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two required signatures must be made by people who are legally authorized to bind the company to indemnification with the US Government.</a:t>
            </a:r>
          </a:p>
        </p:txBody>
      </p:sp>
    </p:spTree>
    <p:extLst>
      <p:ext uri="{BB962C8B-B14F-4D97-AF65-F5344CB8AC3E}">
        <p14:creationId xmlns:p14="http://schemas.microsoft.com/office/powerpoint/2010/main" val="59489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23" y="1225689"/>
            <a:ext cx="117950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not be obvious as to how the company, partnership or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LLC is set up as far as it relates to legal signatories.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different titles: “Head” or “Director,” Partner,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Member, Member Manager or just Member.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those cases you will need filed and numbered Corporate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documents, or LLC Member agreements, Partnership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agreements, notarized affidavits, etc. Don’t worry, we will ask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need something extra. 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98786" y="286582"/>
            <a:ext cx="10899228" cy="6173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times we may need more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99616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40" y="538480"/>
            <a:ext cx="11145520" cy="176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but not least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840" y="2783840"/>
            <a:ext cx="1114552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need either your COR letter, your contract, an official memo, your written orders, your official invitation and/or a statement of good standing from the flying club president, if you’re a member.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know which of these you’ll need, don’t worry, we will ask. Please be prepared to identify your government point of contact and their phone number or email address. 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047" y="565329"/>
            <a:ext cx="1091863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still have questions please reach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to the local Airfield Manager or to 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CALP Headquarters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CALP.HQ@navy.mil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454" y="5950424"/>
            <a:ext cx="1166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Photos courtesy of Gold Dust Photography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345" y="2178009"/>
            <a:ext cx="108775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form you need. (Don’t worry that it says Air Force,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only means that they own the forms.)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" y="721994"/>
            <a:ext cx="10877550" cy="1116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4" y="3992880"/>
            <a:ext cx="5685613" cy="2534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7520" y="4711761"/>
            <a:ext cx="4856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Once the form opens, </a:t>
            </a:r>
          </a:p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fill it in and then download and/or </a:t>
            </a:r>
          </a:p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print it.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383272" y="4328729"/>
            <a:ext cx="988568" cy="38303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050" y="2546711"/>
            <a:ext cx="101879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are some tips that apply to all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the documents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08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51946" y="444058"/>
            <a:ext cx="2343807" cy="24489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Legible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3473671" y="444057"/>
            <a:ext cx="2343807" cy="24489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Dated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6474373" y="444058"/>
            <a:ext cx="2343807" cy="24489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9475075" y="444057"/>
            <a:ext cx="2343807" cy="24489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</a:p>
        </p:txBody>
      </p:sp>
      <p:sp>
        <p:nvSpPr>
          <p:cNvPr id="6" name="Double Wave 5"/>
          <p:cNvSpPr/>
          <p:nvPr/>
        </p:nvSpPr>
        <p:spPr>
          <a:xfrm>
            <a:off x="451946" y="3725162"/>
            <a:ext cx="11366936" cy="2814150"/>
          </a:xfrm>
          <a:prstGeom prst="doubleWave">
            <a:avLst>
              <a:gd name="adj1" fmla="val 6250"/>
              <a:gd name="adj2" fmla="val -17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forms must be legible, dated and signed. Blurry forms, undated forms or unsigned forms must be corrected and resubmitted.</a:t>
            </a:r>
          </a:p>
        </p:txBody>
      </p:sp>
    </p:spTree>
    <p:extLst>
      <p:ext uri="{BB962C8B-B14F-4D97-AF65-F5344CB8AC3E}">
        <p14:creationId xmlns:p14="http://schemas.microsoft.com/office/powerpoint/2010/main" val="338930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114" y="1306286"/>
            <a:ext cx="9906000" cy="416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forms should reflect the exact same legal name. No nicknames or partial names please.</a:t>
            </a:r>
          </a:p>
        </p:txBody>
      </p:sp>
    </p:spTree>
    <p:extLst>
      <p:ext uri="{BB962C8B-B14F-4D97-AF65-F5344CB8AC3E}">
        <p14:creationId xmlns:p14="http://schemas.microsoft.com/office/powerpoint/2010/main" val="184156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6176" y="1676400"/>
            <a:ext cx="98396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signatures on the 2400/01/02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be blue 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560" y="3810000"/>
            <a:ext cx="1135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 accept electronic copies, but signatures are still required to be blue ink.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290320" y="822960"/>
            <a:ext cx="9580880" cy="1117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1176176" y="5821680"/>
            <a:ext cx="9580880" cy="1117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32080" y="331777"/>
            <a:ext cx="11927840" cy="3556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Corrections to the application should be made by the applicant!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45715"/>
            <a:ext cx="12191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forms are the basis of a legal agreement that is being made with the government. Any changes that are needed for the CALP application must be made by the applicant.</a:t>
            </a:r>
          </a:p>
        </p:txBody>
      </p:sp>
    </p:spTree>
    <p:extLst>
      <p:ext uri="{BB962C8B-B14F-4D97-AF65-F5344CB8AC3E}">
        <p14:creationId xmlns:p14="http://schemas.microsoft.com/office/powerpoint/2010/main" val="400874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13"/>
            <a:ext cx="12192000" cy="69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7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998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Bodoni MT Black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ONLY ONE of these blocks should be used.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Hatcher, Melissa A CTR USN COMNAVDIST WASH DC (USA)</dc:creator>
  <cp:lastModifiedBy>Gandhi, Pratik</cp:lastModifiedBy>
  <cp:revision>46</cp:revision>
  <dcterms:created xsi:type="dcterms:W3CDTF">2022-06-28T14:35:39Z</dcterms:created>
  <dcterms:modified xsi:type="dcterms:W3CDTF">2022-07-22T14:08:35Z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2022-07-22T14:08:18Z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9deaf426-1ef5-4f32-98dd-d2f52c5bbfa2</vt:lpwstr>
  </property>
  <property fmtid="{D5CDD505-2E9C-101B-9397-08002B2CF9AE}" pid="8" name="MSIP_Label_ea60d57e-af5b-4752-ac57-3e4f28ca11dc_ContentBits">
    <vt:lpwstr>0</vt:lpwstr>
  </property>
</Properties>
</file>